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7" r:id="rId4"/>
    <p:sldId id="278" r:id="rId5"/>
    <p:sldId id="284" r:id="rId6"/>
    <p:sldId id="280" r:id="rId7"/>
    <p:sldId id="285" r:id="rId8"/>
    <p:sldId id="273" r:id="rId9"/>
    <p:sldId id="270" r:id="rId10"/>
    <p:sldId id="271" r:id="rId11"/>
    <p:sldId id="272" r:id="rId12"/>
    <p:sldId id="283" r:id="rId13"/>
    <p:sldId id="28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E9E8E3-C7A9-4B2D-B934-C2374F6370DC}" v="326" dt="2023-07-13T14:29:33.032"/>
    <p1510:client id="{B7D8CF92-B51C-4BA9-A6A2-DED9A12D92E9}" v="657" dt="2023-07-13T14:27:56.4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 varScale="1">
        <p:scale>
          <a:sx n="97" d="100"/>
          <a:sy n="97" d="100"/>
        </p:scale>
        <p:origin x="2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ar charging at a charging station&#10;&#10;Description automatically generated">
            <a:extLst>
              <a:ext uri="{FF2B5EF4-FFF2-40B4-BE49-F238E27FC236}">
                <a16:creationId xmlns:a16="http://schemas.microsoft.com/office/drawing/2014/main" id="{6E2B1C8E-4399-40D1-19D4-A53DF19878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13" b="15437"/>
          <a:stretch/>
        </p:blipFill>
        <p:spPr>
          <a:xfrm>
            <a:off x="3" y="-23"/>
            <a:ext cx="12191997" cy="6858022"/>
          </a:xfrm>
          <a:prstGeom prst="rect">
            <a:avLst/>
          </a:prstGeom>
        </p:spPr>
      </p:pic>
      <p:sp>
        <p:nvSpPr>
          <p:cNvPr id="2" name="slide1">
            <a:extLst>
              <a:ext uri="{FF2B5EF4-FFF2-40B4-BE49-F238E27FC236}">
                <a16:creationId xmlns:a16="http://schemas.microsoft.com/office/drawing/2014/main" id="{9951E04B-0138-44DD-A784-E00B471E3C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5450" y="1831682"/>
            <a:ext cx="7298051" cy="319461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Zero Emission Vehicles</a:t>
            </a:r>
            <a:br>
              <a:rPr lang="en-US" b="1" dirty="0">
                <a:solidFill>
                  <a:srgbClr val="FFFFFF"/>
                </a:solidFill>
              </a:rPr>
            </a:br>
            <a:br>
              <a:rPr lang="en-US" b="1" dirty="0">
                <a:solidFill>
                  <a:srgbClr val="FFFFFF"/>
                </a:solidFill>
              </a:rPr>
            </a:br>
            <a:r>
              <a:rPr lang="en-US" sz="4400" b="1" dirty="0">
                <a:solidFill>
                  <a:srgbClr val="FFFFFF"/>
                </a:solidFill>
              </a:rPr>
              <a:t>DAB 202: Data Visualization &amp; Reporting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Incentives Claimed by Provinces">
            <a:extLst>
              <a:ext uri="{FF2B5EF4-FFF2-40B4-BE49-F238E27FC236}">
                <a16:creationId xmlns:a16="http://schemas.microsoft.com/office/drawing/2014/main" id="{2A6C359B-8072-4CDA-BAC2-05A119EED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32" y="0"/>
            <a:ext cx="10131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Vehicle Makes &amp;amp; Incentives Claimed Over Time">
            <a:extLst>
              <a:ext uri="{FF2B5EF4-FFF2-40B4-BE49-F238E27FC236}">
                <a16:creationId xmlns:a16="http://schemas.microsoft.com/office/drawing/2014/main" id="{C51AA0D4-F4BC-432F-82B5-CDFC03FDE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32" y="0"/>
            <a:ext cx="10131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car charging at a charging station&#10;&#10;Description automatically generated">
            <a:extLst>
              <a:ext uri="{FF2B5EF4-FFF2-40B4-BE49-F238E27FC236}">
                <a16:creationId xmlns:a16="http://schemas.microsoft.com/office/drawing/2014/main" id="{74A0D099-1F04-8338-E68C-174E53541B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6" b="1133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63C3DE-FCB3-667E-3BB0-A8D14D0E5D1D}"/>
              </a:ext>
            </a:extLst>
          </p:cNvPr>
          <p:cNvSpPr txBox="1"/>
          <p:nvPr/>
        </p:nvSpPr>
        <p:spPr>
          <a:xfrm>
            <a:off x="7126357" y="1600201"/>
            <a:ext cx="4540925" cy="422413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lnSpcReduction="10000"/>
          </a:bodyPr>
          <a:lstStyle/>
          <a:p>
            <a:pPr marL="285750" indent="-285750"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a typeface="+mj-ea"/>
                <a:cs typeface="+mj-cs"/>
              </a:rPr>
              <a:t>Tesla Model 3</a:t>
            </a:r>
            <a:r>
              <a:rPr lang="en-US" dirty="0">
                <a:ea typeface="+mj-ea"/>
                <a:cs typeface="+mj-cs"/>
              </a:rPr>
              <a:t> is the car with the most customer base in Canada.  </a:t>
            </a:r>
          </a:p>
          <a:p>
            <a:pPr marL="285750" indent="-285750"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BEV vehicles receive more incentives and are preferred.</a:t>
            </a:r>
          </a:p>
          <a:p>
            <a:pPr marL="285750" indent="-285750"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British Columbia has the most dealerships and V5L 1H7 is the most popular postal code in terms of Customer’s preference for EV.</a:t>
            </a:r>
          </a:p>
          <a:p>
            <a:pPr marL="285750" indent="-285750"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Quebec, followed by British Columbia and Ontario are the 3 major provinces in terms of the incentives claimed by EV customers.</a:t>
            </a:r>
          </a:p>
          <a:p>
            <a:pPr marL="285750" indent="-285750"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Created a </a:t>
            </a:r>
            <a:r>
              <a:rPr lang="en-US">
                <a:ea typeface="+mj-ea"/>
                <a:cs typeface="+mj-cs"/>
              </a:rPr>
              <a:t>dynamic </a:t>
            </a:r>
            <a:r>
              <a:rPr lang="en-US" dirty="0">
                <a:ea typeface="+mj-ea"/>
                <a:cs typeface="+mj-cs"/>
              </a:rPr>
              <a:t>dashboard with appropriate filters to identify the models and makes based on the yearly and quarterly counts of vehicles and amounts claimed by users.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05FF0-9709-D6D7-6839-D7D9AB3785AF}"/>
              </a:ext>
            </a:extLst>
          </p:cNvPr>
          <p:cNvSpPr txBox="1"/>
          <p:nvPr/>
        </p:nvSpPr>
        <p:spPr>
          <a:xfrm>
            <a:off x="7126357" y="812080"/>
            <a:ext cx="4128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  <a:ea typeface="+mj-ea"/>
                <a:cs typeface="+mj-cs"/>
              </a:rPr>
              <a:t>Conclusion</a:t>
            </a:r>
            <a:endParaRPr lang="en-CA" sz="4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3805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9">
            <a:extLst>
              <a:ext uri="{FF2B5EF4-FFF2-40B4-BE49-F238E27FC236}">
                <a16:creationId xmlns:a16="http://schemas.microsoft.com/office/drawing/2014/main" id="{E70372AA-12E1-4094-B31A-1B0F57FC3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een car driving on a road with wind turbines&#10;&#10;Description automatically generated">
            <a:extLst>
              <a:ext uri="{FF2B5EF4-FFF2-40B4-BE49-F238E27FC236}">
                <a16:creationId xmlns:a16="http://schemas.microsoft.com/office/drawing/2014/main" id="{041B9C8C-90EB-DCBE-1D3C-26018610A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41" b="5410"/>
          <a:stretch/>
        </p:blipFill>
        <p:spPr>
          <a:xfrm>
            <a:off x="-3048" y="105660"/>
            <a:ext cx="12191999" cy="6857990"/>
          </a:xfrm>
          <a:prstGeom prst="rect">
            <a:avLst/>
          </a:prstGeom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-234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3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3534655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470805-9D28-FDFC-82E1-C655A28213A4}"/>
              </a:ext>
            </a:extLst>
          </p:cNvPr>
          <p:cNvSpPr txBox="1"/>
          <p:nvPr/>
        </p:nvSpPr>
        <p:spPr>
          <a:xfrm>
            <a:off x="144753" y="5012464"/>
            <a:ext cx="10672316" cy="1350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75746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car driving on a road&#10;&#10;Description automatically generated">
            <a:extLst>
              <a:ext uri="{FF2B5EF4-FFF2-40B4-BE49-F238E27FC236}">
                <a16:creationId xmlns:a16="http://schemas.microsoft.com/office/drawing/2014/main" id="{09069714-C24F-41A3-1D5F-7CBDDD755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56" b="8195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B8CE5A-FFB8-163A-B549-E07EC34C5E06}"/>
              </a:ext>
            </a:extLst>
          </p:cNvPr>
          <p:cNvSpPr txBox="1"/>
          <p:nvPr/>
        </p:nvSpPr>
        <p:spPr>
          <a:xfrm>
            <a:off x="350988" y="2847519"/>
            <a:ext cx="9792471" cy="317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Group</a:t>
            </a:r>
            <a:r>
              <a:rPr lang="en-US" sz="3200" b="1" dirty="0">
                <a:solidFill>
                  <a:srgbClr val="FFFFFF"/>
                </a:solidFill>
              </a:rPr>
              <a:t> 6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Ambily Treesa Varghese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   Dileep Sathyan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   </a:t>
            </a:r>
            <a:r>
              <a:rPr lang="en-US" sz="2400" dirty="0" err="1">
                <a:solidFill>
                  <a:srgbClr val="FFFFFF"/>
                </a:solidFill>
              </a:rPr>
              <a:t>Manushree</a:t>
            </a:r>
            <a:r>
              <a:rPr lang="en-US" sz="2400" dirty="0">
                <a:solidFill>
                  <a:srgbClr val="FFFFFF"/>
                </a:solidFill>
              </a:rPr>
              <a:t> Venkatesh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   </a:t>
            </a:r>
            <a:r>
              <a:rPr lang="en-US" sz="2400" dirty="0" err="1">
                <a:solidFill>
                  <a:srgbClr val="FFFFFF"/>
                </a:solidFill>
              </a:rPr>
              <a:t>Pratinav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Jinwal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0" name="Graphic 9" descr="Office worker male with solid fill">
            <a:extLst>
              <a:ext uri="{FF2B5EF4-FFF2-40B4-BE49-F238E27FC236}">
                <a16:creationId xmlns:a16="http://schemas.microsoft.com/office/drawing/2014/main" id="{E3DE7404-7A8F-3193-D37F-EC525F5C5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598" y="3764602"/>
            <a:ext cx="312683" cy="328448"/>
          </a:xfrm>
          <a:prstGeom prst="rect">
            <a:avLst/>
          </a:prstGeom>
        </p:spPr>
      </p:pic>
      <p:pic>
        <p:nvPicPr>
          <p:cNvPr id="11" name="Graphic 10" descr="Office worker male with solid fill">
            <a:extLst>
              <a:ext uri="{FF2B5EF4-FFF2-40B4-BE49-F238E27FC236}">
                <a16:creationId xmlns:a16="http://schemas.microsoft.com/office/drawing/2014/main" id="{C08E1AC8-6885-D6DB-9D20-B6746FC0B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595" y="4577397"/>
            <a:ext cx="312683" cy="328448"/>
          </a:xfrm>
          <a:prstGeom prst="rect">
            <a:avLst/>
          </a:prstGeom>
        </p:spPr>
      </p:pic>
      <p:pic>
        <p:nvPicPr>
          <p:cNvPr id="13" name="Graphic 12" descr="Office worker female with solid fill">
            <a:extLst>
              <a:ext uri="{FF2B5EF4-FFF2-40B4-BE49-F238E27FC236}">
                <a16:creationId xmlns:a16="http://schemas.microsoft.com/office/drawing/2014/main" id="{0FF95419-9CC2-AC11-875C-DDFC3F56E1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949" y="3381995"/>
            <a:ext cx="359979" cy="312683"/>
          </a:xfrm>
          <a:prstGeom prst="rect">
            <a:avLst/>
          </a:prstGeom>
        </p:spPr>
      </p:pic>
      <p:pic>
        <p:nvPicPr>
          <p:cNvPr id="16" name="Graphic 15" descr="Office worker female with solid fill">
            <a:extLst>
              <a:ext uri="{FF2B5EF4-FFF2-40B4-BE49-F238E27FC236}">
                <a16:creationId xmlns:a16="http://schemas.microsoft.com/office/drawing/2014/main" id="{66339B51-CBB4-30B2-C692-822BC7067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948" y="4162974"/>
            <a:ext cx="359979" cy="31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9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C079C8-FCE7-98F5-2D80-5F80BA6B13FB}"/>
              </a:ext>
            </a:extLst>
          </p:cNvPr>
          <p:cNvSpPr txBox="1"/>
          <p:nvPr/>
        </p:nvSpPr>
        <p:spPr>
          <a:xfrm>
            <a:off x="605481" y="548464"/>
            <a:ext cx="4039906" cy="1152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effectLst/>
                <a:latin typeface="+mj-lt"/>
                <a:ea typeface="+mj-ea"/>
                <a:cs typeface="+mj-cs"/>
              </a:rPr>
              <a:t> Introduction</a:t>
            </a:r>
            <a:endParaRPr lang="en-US" sz="4000" b="1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534440-99A3-B2BD-6445-074114930BF6}"/>
              </a:ext>
            </a:extLst>
          </p:cNvPr>
          <p:cNvSpPr txBox="1"/>
          <p:nvPr/>
        </p:nvSpPr>
        <p:spPr>
          <a:xfrm>
            <a:off x="605481" y="1496679"/>
            <a:ext cx="4234877" cy="44592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Electric vehicles (EVs) are becoming increasingly popular as people look for ways to reduce their carbon footprint and save money on gas. 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EV type currently in market are Battery Electric Vehicle(BEV), Plug-in Hybrid Electric Vehicle(PHEV) and Fuel Cell Electric Vehicle(FCEV)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Zero-Emission Vehicles (</a:t>
            </a:r>
            <a:r>
              <a:rPr lang="en-US" dirty="0" err="1"/>
              <a:t>iZEV</a:t>
            </a:r>
            <a:r>
              <a:rPr lang="en-US" dirty="0"/>
              <a:t>) program, was introduced by the Canadian government to encourage more people to switch to EVs.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program provides incentives to Canadians who purchase or lease eligible EVs. 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It's important that we all do our part to reduce greenhouse gas emissions and protect the environment for future generations.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pic>
        <p:nvPicPr>
          <p:cNvPr id="4" name="Picture 3" descr="A car charging at a charging station&#10;&#10;Description automatically generated">
            <a:extLst>
              <a:ext uri="{FF2B5EF4-FFF2-40B4-BE49-F238E27FC236}">
                <a16:creationId xmlns:a16="http://schemas.microsoft.com/office/drawing/2014/main" id="{0280BAB5-AD88-C020-0C27-4EE85A21E2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5" b="721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02263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237955-52E2-9468-BF60-028971F71510}"/>
              </a:ext>
            </a:extLst>
          </p:cNvPr>
          <p:cNvSpPr txBox="1"/>
          <p:nvPr/>
        </p:nvSpPr>
        <p:spPr>
          <a:xfrm>
            <a:off x="7344798" y="775252"/>
            <a:ext cx="4009002" cy="941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effectLst/>
                <a:latin typeface="+mj-lt"/>
                <a:ea typeface="+mj-ea"/>
                <a:cs typeface="+mj-cs"/>
              </a:rPr>
              <a:t>Motivation</a:t>
            </a:r>
            <a:endParaRPr lang="en-US" sz="40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white car next to a car&#10;&#10;Description automatically generated">
            <a:extLst>
              <a:ext uri="{FF2B5EF4-FFF2-40B4-BE49-F238E27FC236}">
                <a16:creationId xmlns:a16="http://schemas.microsoft.com/office/drawing/2014/main" id="{A986D0BF-A809-19C9-EA13-1F7BA4758D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91CD81-09B5-31C3-B24A-9ED9CA0670F6}"/>
              </a:ext>
            </a:extLst>
          </p:cNvPr>
          <p:cNvSpPr txBox="1"/>
          <p:nvPr/>
        </p:nvSpPr>
        <p:spPr>
          <a:xfrm>
            <a:off x="7344797" y="1716447"/>
            <a:ext cx="4365422" cy="38594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dirty="0">
                <a:effectLst/>
              </a:rPr>
              <a:t>ransportation sector is responsible for approximately 25% of Canada's greenhouse gas emissions resulting in climate changes and impacting public health.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Canada is heavily dependent on fossil fuels for transportation vulnerable to price fluctuations and supply disruptions.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</a:t>
            </a:r>
            <a:r>
              <a:rPr lang="en-US" dirty="0">
                <a:effectLst/>
              </a:rPr>
              <a:t>lectric vehicles are more efficient than traditional gasoline-powered vehicles.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EV and </a:t>
            </a:r>
            <a:r>
              <a:rPr lang="en-US" dirty="0" err="1">
                <a:effectLst/>
              </a:rPr>
              <a:t>iZEV</a:t>
            </a:r>
            <a:r>
              <a:rPr lang="en-US" dirty="0">
                <a:effectLst/>
              </a:rPr>
              <a:t> programs in Canada reduce greenhouse gas emissions, improve air quality and stimulate innovation and create jobs in the clean energy sector.</a:t>
            </a:r>
            <a:endParaRPr lang="en-US" dirty="0"/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11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ar charging at a charging station&#10;&#10;Description automatically generated">
            <a:extLst>
              <a:ext uri="{FF2B5EF4-FFF2-40B4-BE49-F238E27FC236}">
                <a16:creationId xmlns:a16="http://schemas.microsoft.com/office/drawing/2014/main" id="{CA9A3820-60AF-3AAA-07FB-8EA626FC72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6" b="9791"/>
          <a:stretch/>
        </p:blipFill>
        <p:spPr>
          <a:xfrm>
            <a:off x="-29978" y="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18DBAD-1E5B-251F-5E47-5F7190DCF6CD}"/>
              </a:ext>
            </a:extLst>
          </p:cNvPr>
          <p:cNvSpPr txBox="1"/>
          <p:nvPr/>
        </p:nvSpPr>
        <p:spPr>
          <a:xfrm>
            <a:off x="7367353" y="1637788"/>
            <a:ext cx="4293705" cy="4216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algn="just"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Identify the most popular electric vehicle makes models and types of EVs.</a:t>
            </a:r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Find the preferred customer dealership provinces and postal codes.</a:t>
            </a:r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Analyze the trends in incentive claims over the years in provinces.</a:t>
            </a:r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Observe the pattern in claims by vehicle makes and models.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6FFEB-9800-AE29-6063-B9A2CAA524B6}"/>
              </a:ext>
            </a:extLst>
          </p:cNvPr>
          <p:cNvSpPr txBox="1"/>
          <p:nvPr/>
        </p:nvSpPr>
        <p:spPr>
          <a:xfrm>
            <a:off x="7449208" y="826730"/>
            <a:ext cx="4666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Goals and Objectives</a:t>
            </a:r>
          </a:p>
          <a:p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7348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F8EBDC-A597-1C6C-8DC1-C108D96BC70A}"/>
              </a:ext>
            </a:extLst>
          </p:cNvPr>
          <p:cNvSpPr txBox="1"/>
          <p:nvPr/>
        </p:nvSpPr>
        <p:spPr>
          <a:xfrm>
            <a:off x="342977" y="421281"/>
            <a:ext cx="4783697" cy="754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FD49C-709E-D78F-2E7C-F09736C3C8C8}"/>
              </a:ext>
            </a:extLst>
          </p:cNvPr>
          <p:cNvSpPr txBox="1"/>
          <p:nvPr/>
        </p:nvSpPr>
        <p:spPr>
          <a:xfrm>
            <a:off x="264147" y="2043284"/>
            <a:ext cx="4457625" cy="34335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marR="0" indent="-228600" algn="just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Statistics on the Incentives for Zero-Emission Vehicles (</a:t>
            </a:r>
            <a:r>
              <a:rPr lang="en-US" dirty="0" err="1">
                <a:effectLst/>
              </a:rPr>
              <a:t>iZEV</a:t>
            </a:r>
            <a:r>
              <a:rPr lang="en-US" dirty="0">
                <a:effectLst/>
              </a:rPr>
              <a:t>) was launched by Transport Canada on May 1, 2019. </a:t>
            </a:r>
          </a:p>
          <a:p>
            <a:pPr marL="285750" marR="0" indent="-228600" algn="just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dataset contains incentive request data from May 2019 to May 2023, for Canadian Provinces and Dealership Postal Codes. </a:t>
            </a:r>
          </a:p>
          <a:p>
            <a:pPr marL="285750" marR="0" indent="-228600" algn="just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dataset contains 220156 records of incentive requests and has 18 variables. </a:t>
            </a:r>
          </a:p>
          <a:p>
            <a:pPr marL="285750" marR="0" indent="-228600" algn="just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85C0F7-DBCD-0C83-3D2F-CE9E888FC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782718"/>
              </p:ext>
            </p:extLst>
          </p:nvPr>
        </p:nvGraphicFramePr>
        <p:xfrm>
          <a:off x="5126674" y="564611"/>
          <a:ext cx="6224498" cy="56154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7630">
                  <a:extLst>
                    <a:ext uri="{9D8B030D-6E8A-4147-A177-3AD203B41FA5}">
                      <a16:colId xmlns:a16="http://schemas.microsoft.com/office/drawing/2014/main" val="164231907"/>
                    </a:ext>
                  </a:extLst>
                </a:gridCol>
                <a:gridCol w="2462395">
                  <a:extLst>
                    <a:ext uri="{9D8B030D-6E8A-4147-A177-3AD203B41FA5}">
                      <a16:colId xmlns:a16="http://schemas.microsoft.com/office/drawing/2014/main" val="3777720094"/>
                    </a:ext>
                  </a:extLst>
                </a:gridCol>
                <a:gridCol w="3354473">
                  <a:extLst>
                    <a:ext uri="{9D8B030D-6E8A-4147-A177-3AD203B41FA5}">
                      <a16:colId xmlns:a16="http://schemas.microsoft.com/office/drawing/2014/main" val="501760113"/>
                    </a:ext>
                  </a:extLst>
                </a:gridCol>
              </a:tblGrid>
              <a:tr h="2105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Sl#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Variables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Description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extLst>
                  <a:ext uri="{0D108BD9-81ED-4DB2-BD59-A6C34878D82A}">
                    <a16:rowId xmlns:a16="http://schemas.microsoft.com/office/drawing/2014/main" val="3226308254"/>
                  </a:ext>
                </a:extLst>
              </a:tr>
              <a:tr h="2105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Incentive Request Date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Incentive request date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extLst>
                  <a:ext uri="{0D108BD9-81ED-4DB2-BD59-A6C34878D82A}">
                    <a16:rowId xmlns:a16="http://schemas.microsoft.com/office/drawing/2014/main" val="2013794920"/>
                  </a:ext>
                </a:extLst>
              </a:tr>
              <a:tr h="2105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Month and Year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Month and year of the incentive request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extLst>
                  <a:ext uri="{0D108BD9-81ED-4DB2-BD59-A6C34878D82A}">
                    <a16:rowId xmlns:a16="http://schemas.microsoft.com/office/drawing/2014/main" val="833129307"/>
                  </a:ext>
                </a:extLst>
              </a:tr>
              <a:tr h="3899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3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Government of Canada Fiscal Year (FY)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Government of Canada fiscal year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extLst>
                  <a:ext uri="{0D108BD9-81ED-4DB2-BD59-A6C34878D82A}">
                    <a16:rowId xmlns:a16="http://schemas.microsoft.com/office/drawing/2014/main" val="1388820445"/>
                  </a:ext>
                </a:extLst>
              </a:tr>
              <a:tr h="2105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4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Calendar Year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Calendar year in which the request was received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extLst>
                  <a:ext uri="{0D108BD9-81ED-4DB2-BD59-A6C34878D82A}">
                    <a16:rowId xmlns:a16="http://schemas.microsoft.com/office/drawing/2014/main" val="373177369"/>
                  </a:ext>
                </a:extLst>
              </a:tr>
              <a:tr h="2105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5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Dealership Province/Territory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Province or Territory of the dealership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extLst>
                  <a:ext uri="{0D108BD9-81ED-4DB2-BD59-A6C34878D82A}">
                    <a16:rowId xmlns:a16="http://schemas.microsoft.com/office/drawing/2014/main" val="1102133249"/>
                  </a:ext>
                </a:extLst>
              </a:tr>
              <a:tr h="2105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6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Dealership Postal Code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Dealership Postal Code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extLst>
                  <a:ext uri="{0D108BD9-81ED-4DB2-BD59-A6C34878D82A}">
                    <a16:rowId xmlns:a16="http://schemas.microsoft.com/office/drawing/2014/main" val="3991209437"/>
                  </a:ext>
                </a:extLst>
              </a:tr>
              <a:tr h="2105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7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Purchase or Lease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The vehicle has been purchased or leased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extLst>
                  <a:ext uri="{0D108BD9-81ED-4DB2-BD59-A6C34878D82A}">
                    <a16:rowId xmlns:a16="http://schemas.microsoft.com/office/drawing/2014/main" val="1532923570"/>
                  </a:ext>
                </a:extLst>
              </a:tr>
              <a:tr h="2105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8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Vehicle Year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Vehicle Year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extLst>
                  <a:ext uri="{0D108BD9-81ED-4DB2-BD59-A6C34878D82A}">
                    <a16:rowId xmlns:a16="http://schemas.microsoft.com/office/drawing/2014/main" val="1233838072"/>
                  </a:ext>
                </a:extLst>
              </a:tr>
              <a:tr h="2105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9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Vehicle Make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The make of the zero-emission vehicle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extLst>
                  <a:ext uri="{0D108BD9-81ED-4DB2-BD59-A6C34878D82A}">
                    <a16:rowId xmlns:a16="http://schemas.microsoft.com/office/drawing/2014/main" val="865320528"/>
                  </a:ext>
                </a:extLst>
              </a:tr>
              <a:tr h="2105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10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Vehicle Model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The model of the zero-emission vehicle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extLst>
                  <a:ext uri="{0D108BD9-81ED-4DB2-BD59-A6C34878D82A}">
                    <a16:rowId xmlns:a16="http://schemas.microsoft.com/office/drawing/2014/main" val="3809286486"/>
                  </a:ext>
                </a:extLst>
              </a:tr>
              <a:tr h="2105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11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Vehicle Make and Model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Make and model of the zero-emission vehicle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extLst>
                  <a:ext uri="{0D108BD9-81ED-4DB2-BD59-A6C34878D82A}">
                    <a16:rowId xmlns:a16="http://schemas.microsoft.com/office/drawing/2014/main" val="1822043212"/>
                  </a:ext>
                </a:extLst>
              </a:tr>
              <a:tr h="5693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12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Battery-Electric Vehicle (BEV), Plug-in Hybrid Electric Vehicle (PHEV) or Fuel Cell Electric Vehicle (FCEV)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Battery-Electric Vehicle (BEV), Plug-in Hybrid Electric Vehicle (PHEV), or Fuel Cell Electric Vehicle (FCEV)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extLst>
                  <a:ext uri="{0D108BD9-81ED-4DB2-BD59-A6C34878D82A}">
                    <a16:rowId xmlns:a16="http://schemas.microsoft.com/office/drawing/2014/main" val="1503015888"/>
                  </a:ext>
                </a:extLst>
              </a:tr>
              <a:tr h="5693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13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BEV/PHEV/FCEV - Battery equal to or greater than 15 kWh or electric range equal to or greater than 50km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Whether the BEV/PHEV/ VÉPC battery is equal to or greater than 15kWh or the electric range is equal to or over 50km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extLst>
                  <a:ext uri="{0D108BD9-81ED-4DB2-BD59-A6C34878D82A}">
                    <a16:rowId xmlns:a16="http://schemas.microsoft.com/office/drawing/2014/main" val="558852817"/>
                  </a:ext>
                </a:extLst>
              </a:tr>
              <a:tr h="928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14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BEV, PHEV ≥ 15 kWh or PHEV &lt; 15 kWh (until April 24, 2022) and PHEV ≥ 50km or PHEV &lt; 50km and FCEVs ≥ 50km or FCEVs &lt; 50km (April 25, 2022, onward)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Indicates the dates when the definition of longer-range plug-in hybrid vehicles (PHEVs/FCEVs) moved from battery size in kilowatts (kWh) to electric range in kilometers (km)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extLst>
                  <a:ext uri="{0D108BD9-81ED-4DB2-BD59-A6C34878D82A}">
                    <a16:rowId xmlns:a16="http://schemas.microsoft.com/office/drawing/2014/main" val="89152048"/>
                  </a:ext>
                </a:extLst>
              </a:tr>
              <a:tr h="2105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15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Eligible Incentive Amount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Eligible Incentive Amount (dollars)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extLst>
                  <a:ext uri="{0D108BD9-81ED-4DB2-BD59-A6C34878D82A}">
                    <a16:rowId xmlns:a16="http://schemas.microsoft.com/office/drawing/2014/main" val="2228877780"/>
                  </a:ext>
                </a:extLst>
              </a:tr>
              <a:tr h="2105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16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Individual or Organization (Recipient)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Individual or Organization (Recipient)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extLst>
                  <a:ext uri="{0D108BD9-81ED-4DB2-BD59-A6C34878D82A}">
                    <a16:rowId xmlns:a16="http://schemas.microsoft.com/office/drawing/2014/main" val="1113024878"/>
                  </a:ext>
                </a:extLst>
              </a:tr>
              <a:tr h="2105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17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Recipient Province/Territory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Province and Territory of recipients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extLst>
                  <a:ext uri="{0D108BD9-81ED-4DB2-BD59-A6C34878D82A}">
                    <a16:rowId xmlns:a16="http://schemas.microsoft.com/office/drawing/2014/main" val="4048814273"/>
                  </a:ext>
                </a:extLst>
              </a:tr>
              <a:tr h="2105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18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Country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Country of the recipient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8" marR="54928" marT="0" marB="0" anchor="ctr"/>
                </a:tc>
                <a:extLst>
                  <a:ext uri="{0D108BD9-81ED-4DB2-BD59-A6C34878D82A}">
                    <a16:rowId xmlns:a16="http://schemas.microsoft.com/office/drawing/2014/main" val="2653378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450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p of canada with different colored areas&#10;&#10;Description automatically generated">
            <a:extLst>
              <a:ext uri="{FF2B5EF4-FFF2-40B4-BE49-F238E27FC236}">
                <a16:creationId xmlns:a16="http://schemas.microsoft.com/office/drawing/2014/main" id="{AC632318-AE15-0F2C-F73A-075CC52FE8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97" b="106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6C9899-DC55-B8BE-7042-01D0B95CEE4A}"/>
              </a:ext>
            </a:extLst>
          </p:cNvPr>
          <p:cNvSpPr txBox="1"/>
          <p:nvPr/>
        </p:nvSpPr>
        <p:spPr>
          <a:xfrm>
            <a:off x="1524000" y="2949676"/>
            <a:ext cx="9144000" cy="10732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473853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Popular Vehicles &amp;amp; Types">
            <a:extLst>
              <a:ext uri="{FF2B5EF4-FFF2-40B4-BE49-F238E27FC236}">
                <a16:creationId xmlns:a16="http://schemas.microsoft.com/office/drawing/2014/main" id="{CE118C43-FF8F-476B-B60B-D66791840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32" y="0"/>
            <a:ext cx="10131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Customer Preferences">
            <a:extLst>
              <a:ext uri="{FF2B5EF4-FFF2-40B4-BE49-F238E27FC236}">
                <a16:creationId xmlns:a16="http://schemas.microsoft.com/office/drawing/2014/main" id="{59FED0BF-9E57-414A-B4D7-90733D28F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32" y="0"/>
            <a:ext cx="10131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735</Words>
  <Application>Microsoft Office PowerPoint</Application>
  <PresentationFormat>Widescreen</PresentationFormat>
  <Paragraphs>92</Paragraphs>
  <Slides>13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Zero Emission Vehicles  DAB 202: Data Visualization &amp; Reporting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Emission Vehicles</dc:title>
  <dc:creator>Ambily Varghese</dc:creator>
  <cp:lastModifiedBy>Ambily Treesa Varghese</cp:lastModifiedBy>
  <cp:revision>4</cp:revision>
  <dcterms:created xsi:type="dcterms:W3CDTF">2023-07-12T17:00:30Z</dcterms:created>
  <dcterms:modified xsi:type="dcterms:W3CDTF">2023-07-13T17:07:55Z</dcterms:modified>
</cp:coreProperties>
</file>